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348" r:id="rId2"/>
    <p:sldId id="366" r:id="rId3"/>
    <p:sldId id="367" r:id="rId4"/>
    <p:sldId id="349" r:id="rId5"/>
    <p:sldId id="361" r:id="rId6"/>
    <p:sldId id="362" r:id="rId7"/>
    <p:sldId id="259" r:id="rId8"/>
    <p:sldId id="355" r:id="rId9"/>
    <p:sldId id="356" r:id="rId10"/>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85606" autoAdjust="0"/>
  </p:normalViewPr>
  <p:slideViewPr>
    <p:cSldViewPr snapToGrid="0">
      <p:cViewPr varScale="1">
        <p:scale>
          <a:sx n="87" d="100"/>
          <a:sy n="87" d="100"/>
        </p:scale>
        <p:origin x="1632" y="8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1C56D13-EF16-5CEC-EBCF-07B8C5DA8326}"/>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A Study Of The Psalms (47)</a:t>
            </a:r>
          </a:p>
        </p:txBody>
      </p:sp>
      <p:sp>
        <p:nvSpPr>
          <p:cNvPr id="3" name="Date Placeholder 2">
            <a:extLst>
              <a:ext uri="{FF2B5EF4-FFF2-40B4-BE49-F238E27FC236}">
                <a16:creationId xmlns:a16="http://schemas.microsoft.com/office/drawing/2014/main" id="{FB65EE3C-C4EF-12CF-3EEB-3EE156D9DDE8}"/>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11/6/2022 am class</a:t>
            </a:r>
          </a:p>
        </p:txBody>
      </p:sp>
      <p:sp>
        <p:nvSpPr>
          <p:cNvPr id="4" name="Footer Placeholder 3">
            <a:extLst>
              <a:ext uri="{FF2B5EF4-FFF2-40B4-BE49-F238E27FC236}">
                <a16:creationId xmlns:a16="http://schemas.microsoft.com/office/drawing/2014/main" id="{CAE6DC2D-5DB0-3BFC-6904-9CD1F83B265A}"/>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85342C55-01B8-A581-2E72-56216AFBF7E4}"/>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D017710A-6375-4253-99F6-0D7B4C92C1E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177999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A Study Of The Psalms (47)</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11/6/2022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6C9FB86-4903-4A05-9396-ED55277E3105}" type="slidenum">
              <a:rPr lang="en-US" smtClean="0"/>
              <a:t>‹#›</a:t>
            </a:fld>
            <a:endParaRPr lang="en-US"/>
          </a:p>
        </p:txBody>
      </p:sp>
    </p:spTree>
    <p:extLst>
      <p:ext uri="{BB962C8B-B14F-4D97-AF65-F5344CB8AC3E}">
        <p14:creationId xmlns:p14="http://schemas.microsoft.com/office/powerpoint/2010/main" val="163654645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“David would often have seen the Lord’s enemies flourishing – temporarily – while the righteous suffered hardship and persecution. In David’s youth, Goliath openly defied the armies of the living God, “and all the men of Israel, when they saw the man, fled from him, and were sore afraid” (1 Sam. 17:4-11, 23-24). David’s anointing by Samuel did not lead him straight to the throne, but to a life hiding in wilderness regions with a few hundred supporters, whereas Saul, whom the Lord had rejected, continued to hold power in the palace and was able to muster an army of thousands (1 Sam. 22:1-2; 24:2; 26:2). Many years later, “Absalom stole the hearts of the men of Israel,” so that again David was forced to flee into the wilderness while the wicked flourished in the palace with thousands of supporters (2 Sam. 15:6, 14-28; 16:15-17:2, 11). Yet in all these situations David continued to trust in the Lord and was delivered (vv. 3, 40), whereas the wicked soon perished and were cut off.”</a:t>
            </a:r>
          </a:p>
          <a:p>
            <a:r>
              <a:rPr lang="en-US" dirty="0"/>
              <a:t>Evan and Marie Blackmore, </a:t>
            </a:r>
            <a:r>
              <a:rPr lang="en-US" i="1" dirty="0"/>
              <a:t>Psalms (I)</a:t>
            </a:r>
            <a:r>
              <a:rPr lang="en-US" i="0" dirty="0"/>
              <a:t>, Truth Commentaries, page 411</a:t>
            </a:r>
            <a:endParaRPr lang="en-US" dirty="0"/>
          </a:p>
        </p:txBody>
      </p:sp>
      <p:sp>
        <p:nvSpPr>
          <p:cNvPr id="4" name="Slide Number Placeholder 3"/>
          <p:cNvSpPr>
            <a:spLocks noGrp="1"/>
          </p:cNvSpPr>
          <p:nvPr>
            <p:ph type="sldNum" sz="quarter" idx="5"/>
          </p:nvPr>
        </p:nvSpPr>
        <p:spPr/>
        <p:txBody>
          <a:bodyPr/>
          <a:lstStyle/>
          <a:p>
            <a:fld id="{16C9FB86-4903-4A05-9396-ED55277E3105}" type="slidenum">
              <a:rPr lang="en-US" smtClean="0"/>
              <a:t>1</a:t>
            </a:fld>
            <a:endParaRPr lang="en-US"/>
          </a:p>
        </p:txBody>
      </p:sp>
      <p:sp>
        <p:nvSpPr>
          <p:cNvPr id="5" name="Date Placeholder 4">
            <a:extLst>
              <a:ext uri="{FF2B5EF4-FFF2-40B4-BE49-F238E27FC236}">
                <a16:creationId xmlns:a16="http://schemas.microsoft.com/office/drawing/2014/main" id="{ABF265C9-924E-BFC3-430C-F75B7D215079}"/>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A5C34AA5-CE2C-1E23-7814-2EFF41602378}"/>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A744D1AC-D3B4-0E75-D6C6-EE5E4ACD1AD3}"/>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1318099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4</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54DD1D4C-7A89-E06A-D014-02273D4E14FF}"/>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0AE5C4DC-CF2F-A0D2-4874-26F9257D4D88}"/>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5279198F-196A-58E1-0BDA-264A8E941EA5}"/>
              </a:ext>
            </a:extLst>
          </p:cNvPr>
          <p:cNvSpPr>
            <a:spLocks noGrp="1"/>
          </p:cNvSpPr>
          <p:nvPr>
            <p:ph type="hdr" sz="quarter"/>
          </p:nvPr>
        </p:nvSpPr>
        <p:spPr/>
        <p:txBody>
          <a:bodyPr/>
          <a:lstStyle/>
          <a:p>
            <a:r>
              <a:rPr lang="en-US"/>
              <a:t>Class – A Study Of The Psalms (47)</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5</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92D1DD49-0A80-84EF-77C0-52F3103236C9}"/>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28F39FF9-3989-4BFE-3985-C7A81A213240}"/>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6FDC6CB4-AE0D-B379-9836-CFBA9C577ACB}"/>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109355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Jonah 4:1</a:t>
            </a:r>
            <a:r>
              <a:rPr lang="en-US" dirty="0"/>
              <a:t> – “But it displeased Jonah exceedingly, and he was angry. “</a:t>
            </a:r>
          </a:p>
          <a:p>
            <a:r>
              <a:rPr lang="en-US" b="1" dirty="0"/>
              <a:t>Nehemiah 3:20</a:t>
            </a:r>
            <a:r>
              <a:rPr lang="en-US" dirty="0"/>
              <a:t> – “After him Baruch the son of </a:t>
            </a:r>
            <a:r>
              <a:rPr lang="en-US" dirty="0" err="1"/>
              <a:t>Zabbai</a:t>
            </a:r>
            <a:r>
              <a:rPr lang="en-US" dirty="0"/>
              <a:t> </a:t>
            </a:r>
            <a:r>
              <a:rPr lang="en-US" b="1" dirty="0"/>
              <a:t>earnestly</a:t>
            </a:r>
            <a:r>
              <a:rPr lang="en-US" dirty="0"/>
              <a:t> repaired another portion, from the turning (of the wall) unto the door of the house of Eliashib the high priest.” (ASV)</a:t>
            </a:r>
          </a:p>
          <a:p>
            <a:r>
              <a:rPr lang="en-US" b="1" dirty="0"/>
              <a:t>Nehemiah 3:20</a:t>
            </a:r>
            <a:r>
              <a:rPr lang="en-US" dirty="0"/>
              <a:t> – “After him Baruch the son of </a:t>
            </a:r>
            <a:r>
              <a:rPr lang="en-US" dirty="0" err="1"/>
              <a:t>Zabbai</a:t>
            </a:r>
            <a:r>
              <a:rPr lang="en-US" dirty="0"/>
              <a:t> </a:t>
            </a:r>
            <a:r>
              <a:rPr lang="en-US" b="1" dirty="0"/>
              <a:t>zealously</a:t>
            </a:r>
            <a:r>
              <a:rPr lang="en-US" dirty="0"/>
              <a:t> repaired another section, from the Angle to the doorway of the house of Eliashib the high priest. “ (NASU)</a:t>
            </a:r>
          </a:p>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6</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7A2A99AC-33BC-DD65-BB34-6697956BC565}"/>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CB955581-F505-1F5B-E20B-9198D4AB5FA6}"/>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6F64C265-C32E-29F4-ED5A-CD757B666CA7}"/>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1986044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Ephesians 4:31</a:t>
            </a:r>
            <a:r>
              <a:rPr lang="en-US" dirty="0"/>
              <a:t> – “Let all bitterness and </a:t>
            </a:r>
            <a:r>
              <a:rPr lang="en-US" b="1" dirty="0"/>
              <a:t>wrath</a:t>
            </a:r>
            <a:r>
              <a:rPr lang="en-US" dirty="0"/>
              <a:t> </a:t>
            </a:r>
            <a:r>
              <a:rPr lang="en-US" i="1" dirty="0"/>
              <a:t>(</a:t>
            </a:r>
            <a:r>
              <a:rPr lang="en-US" i="1" dirty="0" err="1"/>
              <a:t>thumos</a:t>
            </a:r>
            <a:r>
              <a:rPr lang="en-US" i="1" dirty="0"/>
              <a:t>)</a:t>
            </a:r>
            <a:r>
              <a:rPr lang="en-US" dirty="0"/>
              <a:t> and </a:t>
            </a:r>
            <a:r>
              <a:rPr lang="en-US" b="1" dirty="0"/>
              <a:t>anger</a:t>
            </a:r>
            <a:r>
              <a:rPr lang="en-US" dirty="0"/>
              <a:t> </a:t>
            </a:r>
            <a:r>
              <a:rPr lang="en-US" i="1" dirty="0"/>
              <a:t>(</a:t>
            </a:r>
            <a:r>
              <a:rPr lang="en-US" i="1" dirty="0" err="1"/>
              <a:t>orge</a:t>
            </a:r>
            <a:r>
              <a:rPr lang="en-US" i="1" dirty="0"/>
              <a:t>)</a:t>
            </a:r>
            <a:r>
              <a:rPr lang="en-US" dirty="0"/>
              <a:t> and clamor and slander be put away from you, along with all malice.”</a:t>
            </a:r>
          </a:p>
          <a:p>
            <a:r>
              <a:rPr lang="en-US" b="1" dirty="0"/>
              <a:t>Ephesians 4:26</a:t>
            </a:r>
            <a:r>
              <a:rPr lang="en-US" dirty="0"/>
              <a:t> – “</a:t>
            </a:r>
            <a:r>
              <a:rPr lang="en-US" b="1" dirty="0"/>
              <a:t>Be angry</a:t>
            </a:r>
            <a:r>
              <a:rPr lang="en-US" dirty="0"/>
              <a:t> </a:t>
            </a:r>
            <a:r>
              <a:rPr lang="en-US" i="1" dirty="0"/>
              <a:t>(</a:t>
            </a:r>
            <a:r>
              <a:rPr lang="en-US" i="1" dirty="0" err="1"/>
              <a:t>orge</a:t>
            </a:r>
            <a:r>
              <a:rPr lang="en-US" i="1" dirty="0"/>
              <a:t>)</a:t>
            </a:r>
            <a:r>
              <a:rPr lang="en-US" dirty="0"/>
              <a:t> and do not sin; do not let the sun go down on your </a:t>
            </a:r>
            <a:r>
              <a:rPr lang="en-US" b="1" dirty="0"/>
              <a:t>anger</a:t>
            </a:r>
            <a:r>
              <a:rPr lang="en-US" b="0" dirty="0"/>
              <a:t> </a:t>
            </a:r>
            <a:r>
              <a:rPr lang="en-US" b="0" i="1" dirty="0"/>
              <a:t>(</a:t>
            </a:r>
            <a:r>
              <a:rPr lang="en-US" b="0" i="1" dirty="0" err="1"/>
              <a:t>parorgismos</a:t>
            </a:r>
            <a:r>
              <a:rPr lang="en-US" b="0" i="1" dirty="0"/>
              <a:t>)</a:t>
            </a:r>
            <a:r>
              <a:rPr lang="en-US" dirty="0"/>
              <a:t>”</a:t>
            </a:r>
          </a:p>
        </p:txBody>
      </p:sp>
      <p:sp>
        <p:nvSpPr>
          <p:cNvPr id="4" name="Slide Number Placeholder 3"/>
          <p:cNvSpPr>
            <a:spLocks noGrp="1"/>
          </p:cNvSpPr>
          <p:nvPr>
            <p:ph type="sldNum" sz="quarter" idx="5"/>
          </p:nvPr>
        </p:nvSpPr>
        <p:spPr/>
        <p:txBody>
          <a:bodyPr/>
          <a:lstStyle/>
          <a:p>
            <a:fld id="{16C9FB86-4903-4A05-9396-ED55277E3105}" type="slidenum">
              <a:rPr lang="en-US" smtClean="0"/>
              <a:t>7</a:t>
            </a:fld>
            <a:endParaRPr lang="en-US"/>
          </a:p>
        </p:txBody>
      </p:sp>
      <p:sp>
        <p:nvSpPr>
          <p:cNvPr id="5" name="Date Placeholder 4">
            <a:extLst>
              <a:ext uri="{FF2B5EF4-FFF2-40B4-BE49-F238E27FC236}">
                <a16:creationId xmlns:a16="http://schemas.microsoft.com/office/drawing/2014/main" id="{FD63FB84-6CD2-F6EA-DB41-747299CF1897}"/>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02D9AA9F-1297-0FC6-5048-8B0451DC3AA5}"/>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B779F4A6-0FD3-387A-8637-922451C5AE52}"/>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1273695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Proverbs 22:8</a:t>
            </a:r>
            <a:r>
              <a:rPr lang="en-US" dirty="0"/>
              <a:t> – “Whoever sows injustice will reap calamity, and the rod of his fury will fail.”</a:t>
            </a:r>
          </a:p>
          <a:p>
            <a:r>
              <a:rPr lang="en-US" b="1" dirty="0"/>
              <a:t>James 1:20</a:t>
            </a:r>
            <a:r>
              <a:rPr lang="en-US" dirty="0"/>
              <a:t> – “for the </a:t>
            </a:r>
            <a:r>
              <a:rPr lang="en-US" b="1" dirty="0"/>
              <a:t>anger</a:t>
            </a:r>
            <a:r>
              <a:rPr lang="en-US" dirty="0"/>
              <a:t> </a:t>
            </a:r>
            <a:r>
              <a:rPr lang="en-US" i="1" dirty="0"/>
              <a:t>(</a:t>
            </a:r>
            <a:r>
              <a:rPr lang="en-US" i="1" dirty="0" err="1"/>
              <a:t>orge</a:t>
            </a:r>
            <a:r>
              <a:rPr lang="en-US" i="1" dirty="0"/>
              <a:t>)</a:t>
            </a:r>
            <a:r>
              <a:rPr lang="en-US" dirty="0"/>
              <a:t> of man does not produce the righteousness that God requires.”</a:t>
            </a:r>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8</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A2AF49EF-F951-952D-E6B1-54CB4F5FB99A}"/>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7F5AEF7A-9FE4-42D6-9AE7-70E57F256BA2}"/>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52FB4ED4-E830-3CC7-5141-08D45E194217}"/>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11329808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12:17-19</a:t>
            </a:r>
            <a:r>
              <a:rPr lang="en-US" dirty="0"/>
              <a:t> – “</a:t>
            </a:r>
            <a:r>
              <a:rPr lang="en-US" baseline="30000" dirty="0"/>
              <a:t>17</a:t>
            </a:r>
            <a:r>
              <a:rPr lang="en-US" dirty="0"/>
              <a:t> Repay no one evil for evil, but give thought to do what is honorable in the sight of all. </a:t>
            </a:r>
            <a:r>
              <a:rPr lang="en-US" baseline="30000" dirty="0"/>
              <a:t>18</a:t>
            </a:r>
            <a:r>
              <a:rPr lang="en-US" dirty="0"/>
              <a:t> If possible, so far as it depends on you, live peaceably with all. </a:t>
            </a:r>
            <a:r>
              <a:rPr lang="en-US" baseline="30000" dirty="0"/>
              <a:t>19</a:t>
            </a:r>
            <a:r>
              <a:rPr lang="en-US" dirty="0"/>
              <a:t> Beloved, never avenge yourselves, but leave it to the wrath of God, for it is written, ‘Vengeance is mine, I will repay, says the Lord.’“</a:t>
            </a:r>
          </a:p>
          <a:p>
            <a:r>
              <a:rPr lang="en-US" b="1" dirty="0"/>
              <a:t>Psalms 37:2</a:t>
            </a:r>
            <a:r>
              <a:rPr lang="en-US" dirty="0"/>
              <a:t> – “For they will soon fade like the grass and wither like the green herb.”</a:t>
            </a:r>
          </a:p>
          <a:p>
            <a:pPr defTabSz="966576"/>
            <a:r>
              <a:rPr lang="en-US" b="1" dirty="0"/>
              <a:t>Titus 2:11-12</a:t>
            </a:r>
            <a:r>
              <a:rPr lang="en-US" dirty="0"/>
              <a:t> – “</a:t>
            </a:r>
            <a:r>
              <a:rPr lang="en-US" baseline="30000" dirty="0"/>
              <a:t>11</a:t>
            </a:r>
            <a:r>
              <a:rPr lang="en-US" dirty="0"/>
              <a:t> For the grace of God has appeared, bringing salvation for all people, </a:t>
            </a:r>
            <a:r>
              <a:rPr lang="en-US" baseline="30000" dirty="0"/>
              <a:t>12</a:t>
            </a:r>
            <a:r>
              <a:rPr lang="en-US" dirty="0"/>
              <a:t> training us to renounce ungodliness and worldly passions, and to live self-controlled, upright, and godly lives in the present age”</a:t>
            </a:r>
          </a:p>
          <a:p>
            <a:r>
              <a:rPr lang="en-US" b="1" dirty="0"/>
              <a:t>Psalms 37:3</a:t>
            </a:r>
            <a:r>
              <a:rPr lang="en-US" dirty="0"/>
              <a:t> – “Trust in the Lord, and do good;  dwell in the land and befriend faithfulness.”</a:t>
            </a:r>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EC16309B-406F-478A-9A99-91EFEFB3FA5E}" type="slidenum">
              <a:rPr lang="en-US">
                <a:solidFill>
                  <a:prstClr val="black"/>
                </a:solidFill>
                <a:latin typeface="Times New Roman" pitchFamily="18" charset="0"/>
              </a:rPr>
              <a:pPr defTabSz="966576" eaLnBrk="0" fontAlgn="base" hangingPunct="0">
                <a:spcBef>
                  <a:spcPct val="0"/>
                </a:spcBef>
                <a:spcAft>
                  <a:spcPct val="0"/>
                </a:spcAft>
                <a:defRPr/>
              </a:pPr>
              <a:t>9</a:t>
            </a:fld>
            <a:endParaRPr lang="en-US">
              <a:solidFill>
                <a:prstClr val="black"/>
              </a:solidFill>
              <a:latin typeface="Times New Roman" pitchFamily="18" charset="0"/>
            </a:endParaRPr>
          </a:p>
        </p:txBody>
      </p:sp>
      <p:sp>
        <p:nvSpPr>
          <p:cNvPr id="5" name="Date Placeholder 4">
            <a:extLst>
              <a:ext uri="{FF2B5EF4-FFF2-40B4-BE49-F238E27FC236}">
                <a16:creationId xmlns:a16="http://schemas.microsoft.com/office/drawing/2014/main" id="{6373FD45-012C-8B14-14F3-66236493EE1F}"/>
              </a:ext>
            </a:extLst>
          </p:cNvPr>
          <p:cNvSpPr>
            <a:spLocks noGrp="1"/>
          </p:cNvSpPr>
          <p:nvPr>
            <p:ph type="dt" idx="1"/>
          </p:nvPr>
        </p:nvSpPr>
        <p:spPr/>
        <p:txBody>
          <a:bodyPr/>
          <a:lstStyle/>
          <a:p>
            <a:r>
              <a:rPr lang="en-US"/>
              <a:t>11/6/2022 am class</a:t>
            </a:r>
          </a:p>
        </p:txBody>
      </p:sp>
      <p:sp>
        <p:nvSpPr>
          <p:cNvPr id="6" name="Footer Placeholder 5">
            <a:extLst>
              <a:ext uri="{FF2B5EF4-FFF2-40B4-BE49-F238E27FC236}">
                <a16:creationId xmlns:a16="http://schemas.microsoft.com/office/drawing/2014/main" id="{00DC461E-EE08-C5CB-971B-FB53FDD9BE50}"/>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9B23A366-8A01-6A41-58DA-06765A4C2747}"/>
              </a:ext>
            </a:extLst>
          </p:cNvPr>
          <p:cNvSpPr>
            <a:spLocks noGrp="1"/>
          </p:cNvSpPr>
          <p:nvPr>
            <p:ph type="hdr" sz="quarter"/>
          </p:nvPr>
        </p:nvSpPr>
        <p:spPr/>
        <p:txBody>
          <a:bodyPr/>
          <a:lstStyle/>
          <a:p>
            <a:r>
              <a:rPr lang="en-US"/>
              <a:t>Class – A Study Of The Psalms (47)</a:t>
            </a:r>
          </a:p>
        </p:txBody>
      </p:sp>
    </p:spTree>
    <p:extLst>
      <p:ext uri="{BB962C8B-B14F-4D97-AF65-F5344CB8AC3E}">
        <p14:creationId xmlns:p14="http://schemas.microsoft.com/office/powerpoint/2010/main" val="3179747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endParaRPr lang="en-US" sz="2400"/>
          </a:p>
        </p:txBody>
      </p:sp>
      <p:sp>
        <p:nvSpPr>
          <p:cNvPr id="355335" name="Rectangle 7"/>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355336" name="Rectangle 8"/>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355337" name="Rectangle 9"/>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355338" name="Rectangle 10"/>
          <p:cNvSpPr>
            <a:spLocks noGrp="1" noChangeArrowheads="1"/>
          </p:cNvSpPr>
          <p:nvPr>
            <p:ph type="ftr" sz="quarter" idx="3"/>
          </p:nvPr>
        </p:nvSpPr>
        <p:spPr/>
        <p:txBody>
          <a:bodyPr/>
          <a:lstStyle>
            <a:lvl1pPr>
              <a:defRPr/>
            </a:lvl1pPr>
          </a:lstStyle>
          <a:p>
            <a:endParaRPr lang="en-US"/>
          </a:p>
        </p:txBody>
      </p:sp>
      <p:sp>
        <p:nvSpPr>
          <p:cNvPr id="355339" name="Rectangle 11"/>
          <p:cNvSpPr>
            <a:spLocks noGrp="1" noChangeArrowheads="1"/>
          </p:cNvSpPr>
          <p:nvPr>
            <p:ph type="sldNum" sz="quarter" idx="4"/>
          </p:nvPr>
        </p:nvSpPr>
        <p:spPr>
          <a:xfrm>
            <a:off x="6553200" y="6248400"/>
            <a:ext cx="2133600" cy="457200"/>
          </a:xfrm>
        </p:spPr>
        <p:txBody>
          <a:bodyPr/>
          <a:lstStyle>
            <a:lvl1pPr>
              <a:defRPr b="1"/>
            </a:lvl1pPr>
          </a:lstStyle>
          <a:p>
            <a:fld id="{31AA3766-CA1C-44FE-85F6-500774F20A7E}" type="slidenum">
              <a:rPr lang="en-US"/>
              <a:pPr/>
              <a:t>‹#›</a:t>
            </a:fld>
            <a:endParaRPr lang="en-US"/>
          </a:p>
        </p:txBody>
      </p:sp>
      <p:grpSp>
        <p:nvGrpSpPr>
          <p:cNvPr id="355342" name="Group 14"/>
          <p:cNvGrpSpPr>
            <a:grpSpLocks/>
          </p:cNvGrpSpPr>
          <p:nvPr/>
        </p:nvGrpSpPr>
        <p:grpSpPr bwMode="auto">
          <a:xfrm>
            <a:off x="381000" y="304800"/>
            <a:ext cx="8391525" cy="5791200"/>
            <a:chOff x="240" y="192"/>
            <a:chExt cx="5286" cy="3648"/>
          </a:xfrm>
        </p:grpSpPr>
        <p:sp>
          <p:nvSpPr>
            <p:cNvPr id="355331" name="Rectangle 3"/>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2" name="Rectangle 4"/>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33" name="Rectangle 5"/>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endParaRPr lang="en-US" sz="2400"/>
            </a:p>
          </p:txBody>
        </p:sp>
        <p:sp>
          <p:nvSpPr>
            <p:cNvPr id="355334" name="Rectangle 6"/>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5340" name="Line 12"/>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endParaRPr lang="en-US"/>
            </a:p>
          </p:txBody>
        </p:sp>
        <p:sp>
          <p:nvSpPr>
            <p:cNvPr id="355341" name="Rectangle 13"/>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62583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54CFBB-18A8-46E9-8151-30C560136508}" type="slidenum">
              <a:rPr lang="en-US"/>
              <a:pPr/>
              <a:t>‹#›</a:t>
            </a:fld>
            <a:endParaRPr lang="en-US"/>
          </a:p>
        </p:txBody>
      </p:sp>
    </p:spTree>
    <p:extLst>
      <p:ext uri="{BB962C8B-B14F-4D97-AF65-F5344CB8AC3E}">
        <p14:creationId xmlns:p14="http://schemas.microsoft.com/office/powerpoint/2010/main" val="388950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9C6EBD-4B9B-4A29-89A0-EA9E3E70AFC0}" type="slidenum">
              <a:rPr lang="en-US"/>
              <a:pPr/>
              <a:t>‹#›</a:t>
            </a:fld>
            <a:endParaRPr lang="en-US"/>
          </a:p>
        </p:txBody>
      </p:sp>
    </p:spTree>
    <p:extLst>
      <p:ext uri="{BB962C8B-B14F-4D97-AF65-F5344CB8AC3E}">
        <p14:creationId xmlns:p14="http://schemas.microsoft.com/office/powerpoint/2010/main" val="40230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56EAC-D8AB-4697-843D-4B97ABDAD91E}" type="slidenum">
              <a:rPr lang="en-US"/>
              <a:pPr/>
              <a:t>‹#›</a:t>
            </a:fld>
            <a:endParaRPr lang="en-US"/>
          </a:p>
        </p:txBody>
      </p:sp>
    </p:spTree>
    <p:extLst>
      <p:ext uri="{BB962C8B-B14F-4D97-AF65-F5344CB8AC3E}">
        <p14:creationId xmlns:p14="http://schemas.microsoft.com/office/powerpoint/2010/main" val="21838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47122-0D00-434C-8980-1A807CDF0514}" type="slidenum">
              <a:rPr lang="en-US"/>
              <a:pPr/>
              <a:t>‹#›</a:t>
            </a:fld>
            <a:endParaRPr lang="en-US"/>
          </a:p>
        </p:txBody>
      </p:sp>
    </p:spTree>
    <p:extLst>
      <p:ext uri="{BB962C8B-B14F-4D97-AF65-F5344CB8AC3E}">
        <p14:creationId xmlns:p14="http://schemas.microsoft.com/office/powerpoint/2010/main" val="39285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41B447-D81E-4DEE-910D-8B6C12078050}" type="slidenum">
              <a:rPr lang="en-US"/>
              <a:pPr/>
              <a:t>‹#›</a:t>
            </a:fld>
            <a:endParaRPr lang="en-US"/>
          </a:p>
        </p:txBody>
      </p:sp>
    </p:spTree>
    <p:extLst>
      <p:ext uri="{BB962C8B-B14F-4D97-AF65-F5344CB8AC3E}">
        <p14:creationId xmlns:p14="http://schemas.microsoft.com/office/powerpoint/2010/main" val="1031372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51FB7C-F784-47E8-8CAE-F32F185013A1}" type="slidenum">
              <a:rPr lang="en-US"/>
              <a:pPr/>
              <a:t>‹#›</a:t>
            </a:fld>
            <a:endParaRPr lang="en-US"/>
          </a:p>
        </p:txBody>
      </p:sp>
    </p:spTree>
    <p:extLst>
      <p:ext uri="{BB962C8B-B14F-4D97-AF65-F5344CB8AC3E}">
        <p14:creationId xmlns:p14="http://schemas.microsoft.com/office/powerpoint/2010/main" val="202297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B8DB1DD-A924-4E34-927D-ACD561AE269D}" type="slidenum">
              <a:rPr lang="en-US"/>
              <a:pPr/>
              <a:t>‹#›</a:t>
            </a:fld>
            <a:endParaRPr lang="en-US"/>
          </a:p>
        </p:txBody>
      </p:sp>
    </p:spTree>
    <p:extLst>
      <p:ext uri="{BB962C8B-B14F-4D97-AF65-F5344CB8AC3E}">
        <p14:creationId xmlns:p14="http://schemas.microsoft.com/office/powerpoint/2010/main" val="322711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26119E2-835B-46F6-A55C-0B6B72B880DE}" type="slidenum">
              <a:rPr lang="en-US"/>
              <a:pPr/>
              <a:t>‹#›</a:t>
            </a:fld>
            <a:endParaRPr lang="en-US"/>
          </a:p>
        </p:txBody>
      </p:sp>
    </p:spTree>
    <p:extLst>
      <p:ext uri="{BB962C8B-B14F-4D97-AF65-F5344CB8AC3E}">
        <p14:creationId xmlns:p14="http://schemas.microsoft.com/office/powerpoint/2010/main" val="422112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4D5B72-1952-48F5-8470-AB05FB94D489}" type="slidenum">
              <a:rPr lang="en-US"/>
              <a:pPr/>
              <a:t>‹#›</a:t>
            </a:fld>
            <a:endParaRPr lang="en-US"/>
          </a:p>
        </p:txBody>
      </p:sp>
    </p:spTree>
    <p:extLst>
      <p:ext uri="{BB962C8B-B14F-4D97-AF65-F5344CB8AC3E}">
        <p14:creationId xmlns:p14="http://schemas.microsoft.com/office/powerpoint/2010/main" val="1511238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12828-B590-4FE9-A659-F70E029BC338}" type="slidenum">
              <a:rPr lang="en-US"/>
              <a:pPr/>
              <a:t>‹#›</a:t>
            </a:fld>
            <a:endParaRPr lang="en-US"/>
          </a:p>
        </p:txBody>
      </p:sp>
    </p:spTree>
    <p:extLst>
      <p:ext uri="{BB962C8B-B14F-4D97-AF65-F5344CB8AC3E}">
        <p14:creationId xmlns:p14="http://schemas.microsoft.com/office/powerpoint/2010/main" val="25746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alpha val="60000"/>
          </a:schemeClr>
        </a:solidFill>
        <a:effectLst/>
      </p:bgPr>
    </p:bg>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54307"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430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543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35431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AE1E627A-7E0D-4E54-87F9-74DAB094553C}" type="slidenum">
              <a:rPr lang="en-US"/>
              <a:pPr/>
              <a:t>‹#›</a:t>
            </a:fld>
            <a:endParaRPr lang="en-US"/>
          </a:p>
        </p:txBody>
      </p:sp>
      <p:grpSp>
        <p:nvGrpSpPr>
          <p:cNvPr id="354329" name="Group 25"/>
          <p:cNvGrpSpPr>
            <a:grpSpLocks/>
          </p:cNvGrpSpPr>
          <p:nvPr/>
        </p:nvGrpSpPr>
        <p:grpSpPr bwMode="auto">
          <a:xfrm>
            <a:off x="279400" y="152400"/>
            <a:ext cx="8686800" cy="1600200"/>
            <a:chOff x="176" y="96"/>
            <a:chExt cx="5472" cy="1008"/>
          </a:xfrm>
        </p:grpSpPr>
        <p:sp>
          <p:nvSpPr>
            <p:cNvPr id="354311" name="Line 7"/>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endParaRPr lang="en-US"/>
            </a:p>
          </p:txBody>
        </p:sp>
        <p:sp>
          <p:nvSpPr>
            <p:cNvPr id="354312" name="Rectangle 8"/>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3" name="Rectangle 9"/>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sp>
          <p:nvSpPr>
            <p:cNvPr id="354314" name="Rectangle 10"/>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endParaRPr lang="en-US" sz="2400"/>
            </a:p>
          </p:txBody>
        </p:sp>
        <p:sp>
          <p:nvSpPr>
            <p:cNvPr id="354315" name="Rectangle 11"/>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endParaRPr lang="en-US" sz="2400"/>
            </a:p>
          </p:txBody>
        </p:sp>
      </p:grpSp>
    </p:spTree>
    <p:extLst>
      <p:ext uri="{BB962C8B-B14F-4D97-AF65-F5344CB8AC3E}">
        <p14:creationId xmlns:p14="http://schemas.microsoft.com/office/powerpoint/2010/main" val="11661609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imes New Roman" pitchFamily="18" charset="0"/>
        </a:defRPr>
      </a:lvl2pPr>
      <a:lvl3pPr algn="l" rtl="0" eaLnBrk="1" fontAlgn="base" hangingPunct="1">
        <a:spcBef>
          <a:spcPct val="0"/>
        </a:spcBef>
        <a:spcAft>
          <a:spcPct val="0"/>
        </a:spcAft>
        <a:defRPr sz="4400">
          <a:solidFill>
            <a:schemeClr val="tx2"/>
          </a:solidFill>
          <a:latin typeface="Times New Roman" pitchFamily="18" charset="0"/>
        </a:defRPr>
      </a:lvl3pPr>
      <a:lvl4pPr algn="l" rtl="0" eaLnBrk="1" fontAlgn="base" hangingPunct="1">
        <a:spcBef>
          <a:spcPct val="0"/>
        </a:spcBef>
        <a:spcAft>
          <a:spcPct val="0"/>
        </a:spcAft>
        <a:defRPr sz="4400">
          <a:solidFill>
            <a:schemeClr val="tx2"/>
          </a:solidFill>
          <a:latin typeface="Times New Roman" pitchFamily="18" charset="0"/>
        </a:defRPr>
      </a:lvl4pPr>
      <a:lvl5pPr algn="l" rtl="0" eaLnBrk="1" fontAlgn="base" hangingPunct="1">
        <a:spcBef>
          <a:spcPct val="0"/>
        </a:spcBef>
        <a:spcAft>
          <a:spcPct val="0"/>
        </a:spcAft>
        <a:defRPr sz="4400">
          <a:solidFill>
            <a:schemeClr val="tx2"/>
          </a:solidFill>
          <a:latin typeface="Times New Roman" pitchFamily="18"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469900" indent="-469900" algn="l" rtl="0" eaLnBrk="1" fontAlgn="base" hangingPunct="1">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1" fontAlgn="base" hangingPunct="1">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1" fontAlgn="base" hangingPunct="1">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eaLnBrk="1" fontAlgn="base" hangingPunct="1">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effectLst>
                  <a:outerShdw blurRad="38100" dist="38100" dir="2700000" algn="tl">
                    <a:srgbClr val="000000">
                      <a:alpha val="43137"/>
                    </a:srgbClr>
                  </a:outerShdw>
                </a:effectLst>
                <a:latin typeface="Segoe UI Semibold" pitchFamily="34" charset="0"/>
                <a:cs typeface="Segoe UI Semibold" pitchFamily="34" charset="0"/>
              </a:rPr>
              <a:t>When Anger Rules</a:t>
            </a:r>
          </a:p>
        </p:txBody>
      </p:sp>
      <p:sp>
        <p:nvSpPr>
          <p:cNvPr id="3" name="Subtitle 2"/>
          <p:cNvSpPr>
            <a:spLocks noGrp="1"/>
          </p:cNvSpPr>
          <p:nvPr>
            <p:ph type="subTitle" idx="1"/>
          </p:nvPr>
        </p:nvSpPr>
        <p:spPr>
          <a:xfrm>
            <a:off x="762000" y="3765550"/>
            <a:ext cx="7696200" cy="835025"/>
          </a:xfrm>
        </p:spPr>
        <p:txBody>
          <a:bodyPr/>
          <a:lstStyle/>
          <a:p>
            <a:pPr algn="ctr"/>
            <a:r>
              <a:rPr lang="en-US" sz="3600" i="1" dirty="0">
                <a:latin typeface="Segoe UI" pitchFamily="34" charset="0"/>
                <a:cs typeface="Segoe UI" pitchFamily="34" charset="0"/>
              </a:rPr>
              <a:t>Psalms 37:1-9</a:t>
            </a:r>
          </a:p>
        </p:txBody>
      </p:sp>
      <p:sp>
        <p:nvSpPr>
          <p:cNvPr id="4" name="TextBox 3">
            <a:extLst>
              <a:ext uri="{FF2B5EF4-FFF2-40B4-BE49-F238E27FC236}">
                <a16:creationId xmlns:a16="http://schemas.microsoft.com/office/drawing/2014/main" id="{0AF7D3F5-F19D-70A8-70F4-75FC8D709CD6}"/>
              </a:ext>
            </a:extLst>
          </p:cNvPr>
          <p:cNvSpPr txBox="1"/>
          <p:nvPr/>
        </p:nvSpPr>
        <p:spPr>
          <a:xfrm>
            <a:off x="1958143" y="1035050"/>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rgbClr val="660000"/>
                </a:solidFill>
                <a:effectLst>
                  <a:outerShdw blurRad="38100" dist="38100" dir="2700000" algn="tl">
                    <a:srgbClr val="000000"/>
                  </a:outerShdw>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solidFill>
                <a:srgbClr val="660000"/>
              </a:solidFill>
              <a:effectLst/>
              <a:uLnTx/>
              <a:uFillTx/>
              <a:latin typeface="Times New Roman"/>
              <a:ea typeface="+mn-ea"/>
              <a:cs typeface="+mn-cs"/>
            </a:endParaRPr>
          </a:p>
        </p:txBody>
      </p:sp>
      <p:sp>
        <p:nvSpPr>
          <p:cNvPr id="5" name="TextBox 4">
            <a:extLst>
              <a:ext uri="{FF2B5EF4-FFF2-40B4-BE49-F238E27FC236}">
                <a16:creationId xmlns:a16="http://schemas.microsoft.com/office/drawing/2014/main" id="{BCF9C57B-7E8A-6CD0-95B6-D94FBE28B2EB}"/>
              </a:ext>
            </a:extLst>
          </p:cNvPr>
          <p:cNvSpPr txBox="1"/>
          <p:nvPr/>
        </p:nvSpPr>
        <p:spPr>
          <a:xfrm>
            <a:off x="3172456" y="5162556"/>
            <a:ext cx="280397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solidFill>
                  <a:srgbClr val="660000"/>
                </a:solidFill>
                <a:latin typeface="Arial" panose="020B0604020202020204" pitchFamily="34" charset="0"/>
                <a:cs typeface="Arial" panose="020B0604020202020204" pitchFamily="34" charset="0"/>
              </a:rPr>
              <a:t>November 6</a:t>
            </a:r>
            <a:r>
              <a:rPr kumimoji="0" lang="en-US" sz="2400" b="1" i="0" u="none" strike="noStrike" kern="1200" cap="none" spc="0" normalizeH="0" baseline="0" noProof="0" dirty="0">
                <a:ln>
                  <a:noFill/>
                </a:ln>
                <a:solidFill>
                  <a:srgbClr val="660000"/>
                </a:solidFill>
                <a:effectLst/>
                <a:uLnTx/>
                <a:uFillTx/>
                <a:latin typeface="Arial" panose="020B0604020202020204" pitchFamily="34" charset="0"/>
                <a:ea typeface="+mn-ea"/>
                <a:cs typeface="Arial" panose="020B0604020202020204" pitchFamily="34" charset="0"/>
              </a:rPr>
              <a:t>, 2022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p:txBody>
          <a:bodyPr/>
          <a:lstStyle/>
          <a:p>
            <a:r>
              <a:rPr lang="en-US" dirty="0"/>
              <a:t>This is an acrostic psalm</a:t>
            </a:r>
          </a:p>
          <a:p>
            <a:pPr lvl="1"/>
            <a:r>
              <a:rPr lang="en-US" dirty="0"/>
              <a:t>All 22 letters of the Hebrew alphabet are used as the first character in each section</a:t>
            </a:r>
          </a:p>
          <a:p>
            <a:pPr lvl="1"/>
            <a:r>
              <a:rPr lang="en-US" dirty="0"/>
              <a:t>In verses 1-9 the sections are:</a:t>
            </a:r>
          </a:p>
          <a:p>
            <a:pPr lvl="2"/>
            <a:r>
              <a:rPr lang="en-US" dirty="0"/>
              <a:t>Aleph – Verses 1-2</a:t>
            </a:r>
          </a:p>
          <a:p>
            <a:pPr lvl="2"/>
            <a:r>
              <a:rPr lang="en-US" dirty="0"/>
              <a:t>Beth – Verses 3-4</a:t>
            </a:r>
          </a:p>
          <a:p>
            <a:pPr lvl="2"/>
            <a:r>
              <a:rPr lang="en-US" dirty="0"/>
              <a:t>Gimel – Verses 5-6</a:t>
            </a:r>
          </a:p>
          <a:p>
            <a:pPr lvl="2"/>
            <a:r>
              <a:rPr lang="en-US" dirty="0"/>
              <a:t>Daleth – Verse 7</a:t>
            </a:r>
          </a:p>
          <a:p>
            <a:pPr lvl="2"/>
            <a:r>
              <a:rPr lang="en-US" dirty="0"/>
              <a:t>He – Verses 8-9</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fld id="{A9C56EAC-D8AB-4697-843D-4B97ABDAD91E}" type="slidenum">
              <a:rPr lang="en-US" smtClean="0"/>
              <a:pPr/>
              <a:t>2</a:t>
            </a:fld>
            <a:endParaRPr lang="en-US"/>
          </a:p>
        </p:txBody>
      </p:sp>
    </p:spTree>
    <p:extLst>
      <p:ext uri="{BB962C8B-B14F-4D97-AF65-F5344CB8AC3E}">
        <p14:creationId xmlns:p14="http://schemas.microsoft.com/office/powerpoint/2010/main" val="80499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AB54-B15C-A288-CE2F-30DF0FD0EE1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F7038CE5-634E-CD22-B6EE-F5E7A33C3EA9}"/>
              </a:ext>
            </a:extLst>
          </p:cNvPr>
          <p:cNvSpPr>
            <a:spLocks noGrp="1"/>
          </p:cNvSpPr>
          <p:nvPr>
            <p:ph idx="1"/>
          </p:nvPr>
        </p:nvSpPr>
        <p:spPr>
          <a:xfrm>
            <a:off x="457200" y="1828800"/>
            <a:ext cx="8229600" cy="4869025"/>
          </a:xfrm>
        </p:spPr>
        <p:txBody>
          <a:bodyPr>
            <a:spAutoFit/>
          </a:bodyPr>
          <a:lstStyle/>
          <a:p>
            <a:r>
              <a:rPr lang="en-US" dirty="0"/>
              <a:t>The nine acrostic psalms:</a:t>
            </a:r>
          </a:p>
          <a:p>
            <a:pPr lvl="1"/>
            <a:r>
              <a:rPr lang="en-US" dirty="0"/>
              <a:t>9, 10, 25, 34, 37, 111, 112, 119, 145</a:t>
            </a:r>
          </a:p>
          <a:p>
            <a:r>
              <a:rPr lang="en-US" dirty="0"/>
              <a:t>There are acrostics also in:</a:t>
            </a:r>
          </a:p>
          <a:p>
            <a:pPr lvl="1"/>
            <a:r>
              <a:rPr lang="en-US" dirty="0"/>
              <a:t>Proverbs 31:10-31</a:t>
            </a:r>
          </a:p>
          <a:p>
            <a:pPr lvl="1"/>
            <a:r>
              <a:rPr lang="en-US" dirty="0"/>
              <a:t>Lamentations</a:t>
            </a:r>
          </a:p>
          <a:p>
            <a:pPr lvl="1"/>
            <a:r>
              <a:rPr lang="en-US" dirty="0"/>
              <a:t>Nahum 1:2-8</a:t>
            </a:r>
          </a:p>
          <a:p>
            <a:r>
              <a:rPr lang="en-US" dirty="0"/>
              <a:t>Why acrostics?</a:t>
            </a:r>
          </a:p>
          <a:p>
            <a:pPr lvl="1"/>
            <a:r>
              <a:rPr lang="en-US" dirty="0"/>
              <a:t>Perhaps a sense of completeness (i.e. – A to Z)</a:t>
            </a:r>
          </a:p>
          <a:p>
            <a:pPr lvl="1"/>
            <a:r>
              <a:rPr lang="en-US" dirty="0"/>
              <a:t>Perhaps to assist in memorization</a:t>
            </a:r>
          </a:p>
        </p:txBody>
      </p:sp>
      <p:sp>
        <p:nvSpPr>
          <p:cNvPr id="4" name="Slide Number Placeholder 3">
            <a:extLst>
              <a:ext uri="{FF2B5EF4-FFF2-40B4-BE49-F238E27FC236}">
                <a16:creationId xmlns:a16="http://schemas.microsoft.com/office/drawing/2014/main" id="{82925B63-37F5-5B1A-464F-B7016A28740C}"/>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185772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84841" y="1875935"/>
            <a:ext cx="8974318" cy="4339650"/>
          </a:xfrm>
        </p:spPr>
        <p:txBody>
          <a:bodyPr wrap="square">
            <a:spAutoFit/>
          </a:bodyPr>
          <a:lstStyle/>
          <a:p>
            <a:pPr marL="0" indent="0">
              <a:buNone/>
            </a:pPr>
            <a:r>
              <a:rPr lang="en-US" sz="3000" dirty="0">
                <a:cs typeface="Segoe UI" pitchFamily="34" charset="0"/>
              </a:rPr>
              <a:t>Psalms 37:1, </a:t>
            </a:r>
            <a:r>
              <a:rPr lang="en-US" sz="3000" i="1" dirty="0">
                <a:cs typeface="Segoe UI" pitchFamily="34" charset="0"/>
              </a:rPr>
              <a:t>“Fret not yourself because of evildoers; be not envious of wrongdoers!”</a:t>
            </a:r>
          </a:p>
          <a:p>
            <a:r>
              <a:rPr lang="en-US" sz="3000" dirty="0"/>
              <a:t>The word “fret” (used three times in this text – Verses 1, 7, and 8) means “to become angry with.”</a:t>
            </a:r>
            <a:br>
              <a:rPr lang="en-US" sz="3000" dirty="0"/>
            </a:br>
            <a:r>
              <a:rPr lang="en-US" sz="3000" dirty="0"/>
              <a:t>NOTE: </a:t>
            </a:r>
            <a:r>
              <a:rPr lang="en-US" sz="3000" b="1" dirty="0"/>
              <a:t>Proverbs 24:19</a:t>
            </a:r>
            <a:r>
              <a:rPr lang="en-US" sz="3000" dirty="0"/>
              <a:t>, </a:t>
            </a:r>
            <a:r>
              <a:rPr lang="en-US" sz="3000" i="1" dirty="0"/>
              <a:t>“</a:t>
            </a:r>
            <a:r>
              <a:rPr lang="en-US" sz="3000" b="1" i="1" dirty="0"/>
              <a:t>Fret not yourself because of evildoers, and be not envious of the wicked</a:t>
            </a:r>
            <a:r>
              <a:rPr lang="en-US" sz="3000" i="1" dirty="0"/>
              <a:t>”</a:t>
            </a:r>
          </a:p>
          <a:p>
            <a:pPr>
              <a:spcBef>
                <a:spcPts val="0"/>
              </a:spcBef>
            </a:pPr>
            <a:r>
              <a:rPr lang="en-US" sz="3000" dirty="0"/>
              <a:t>“</a:t>
            </a:r>
            <a:r>
              <a:rPr lang="en-US" sz="3000" i="1" dirty="0" err="1"/>
              <a:t>charah</a:t>
            </a:r>
            <a:r>
              <a:rPr lang="en-US" sz="3000" dirty="0"/>
              <a:t> (</a:t>
            </a:r>
            <a:r>
              <a:rPr lang="en-US" sz="3000" dirty="0" err="1"/>
              <a:t>khaw</a:t>
            </a:r>
            <a:r>
              <a:rPr lang="en-US" sz="3000" dirty="0"/>
              <a:t>-raw'); to glow or grow warm; figuratively (usually) to blaze up, of anger, zeal, jealousy” (Strong)</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457200" y="1809946"/>
            <a:ext cx="8229600" cy="4475071"/>
          </a:xfrm>
        </p:spPr>
        <p:txBody>
          <a:bodyPr>
            <a:spAutoFit/>
          </a:bodyPr>
          <a:lstStyle/>
          <a:p>
            <a:pPr marL="0" indent="0">
              <a:buNone/>
            </a:pPr>
            <a:r>
              <a:rPr lang="en-US" dirty="0">
                <a:cs typeface="Segoe UI" pitchFamily="34" charset="0"/>
              </a:rPr>
              <a:t>Psalms 37:1, </a:t>
            </a:r>
            <a:r>
              <a:rPr lang="en-US" i="1" dirty="0">
                <a:cs typeface="Segoe UI" pitchFamily="34" charset="0"/>
              </a:rPr>
              <a:t>“Fret not yourself because of evildoers; be not envious of wrongdoers!”</a:t>
            </a:r>
          </a:p>
          <a:p>
            <a:r>
              <a:rPr lang="en-US" dirty="0"/>
              <a:t>“A verb meaning to burn, to be kindled, to glow, to grow warm. Figuratively, it means to get angry or to become vexed.” </a:t>
            </a:r>
            <a:r>
              <a:rPr lang="en-US" sz="2400" dirty="0"/>
              <a:t>(from The Complete Word Study Dictionary: Old Testament Copyright © 2003 by AMG Publishers. All rights reserved.)</a:t>
            </a:r>
          </a:p>
          <a:p>
            <a:r>
              <a:rPr lang="en-US" dirty="0"/>
              <a:t>“to be hot, to be furious, to burn, to become angry, to be kindled.” </a:t>
            </a:r>
            <a:r>
              <a:rPr lang="en-US" sz="2400" dirty="0"/>
              <a:t>(Thayer)</a:t>
            </a:r>
            <a:endParaRPr lang="en-US" dirty="0"/>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extLst>
      <p:ext uri="{BB962C8B-B14F-4D97-AF65-F5344CB8AC3E}">
        <p14:creationId xmlns:p14="http://schemas.microsoft.com/office/powerpoint/2010/main" val="228753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Anger: (Hebrew Word)</a:t>
            </a:r>
          </a:p>
        </p:txBody>
      </p:sp>
      <p:sp>
        <p:nvSpPr>
          <p:cNvPr id="3" name="Content Placeholder 2"/>
          <p:cNvSpPr>
            <a:spLocks noGrp="1"/>
          </p:cNvSpPr>
          <p:nvPr>
            <p:ph idx="1"/>
          </p:nvPr>
        </p:nvSpPr>
        <p:spPr>
          <a:xfrm>
            <a:off x="152400" y="1800519"/>
            <a:ext cx="8839200" cy="4431983"/>
          </a:xfrm>
        </p:spPr>
        <p:txBody>
          <a:bodyPr wrap="square">
            <a:spAutoFit/>
          </a:bodyPr>
          <a:lstStyle/>
          <a:p>
            <a:pPr marL="0" indent="0">
              <a:buNone/>
            </a:pPr>
            <a:r>
              <a:rPr lang="en-US" dirty="0">
                <a:cs typeface="Segoe UI" pitchFamily="34" charset="0"/>
              </a:rPr>
              <a:t>Psalms 37:1, </a:t>
            </a:r>
            <a:r>
              <a:rPr lang="en-US" i="1" dirty="0">
                <a:cs typeface="Segoe UI" pitchFamily="34" charset="0"/>
              </a:rPr>
              <a:t>“Fret not yourself because of evildoers; be not envious of wrongdoers!”</a:t>
            </a:r>
          </a:p>
          <a:p>
            <a:pPr>
              <a:spcBef>
                <a:spcPts val="0"/>
              </a:spcBef>
            </a:pPr>
            <a:r>
              <a:rPr lang="en-US" dirty="0">
                <a:cs typeface="Segoe UI" pitchFamily="34" charset="0"/>
              </a:rPr>
              <a:t>“to get angry, be angry.”</a:t>
            </a:r>
          </a:p>
          <a:p>
            <a:pPr>
              <a:spcBef>
                <a:spcPts val="0"/>
              </a:spcBef>
            </a:pPr>
            <a:r>
              <a:rPr lang="en-US" dirty="0">
                <a:cs typeface="Segoe UI" pitchFamily="34" charset="0"/>
              </a:rPr>
              <a:t>“This verb appears in the Bible 92 times. In the basic stem, the word refers to the ‘burning of anger’ as in Jonah 4:1. In the causative stem, </a:t>
            </a:r>
            <a:r>
              <a:rPr lang="en-US" i="1" dirty="0" err="1">
                <a:cs typeface="Segoe UI" pitchFamily="34" charset="0"/>
              </a:rPr>
              <a:t>charah</a:t>
            </a:r>
            <a:r>
              <a:rPr lang="en-US" dirty="0">
                <a:cs typeface="Segoe UI" pitchFamily="34" charset="0"/>
              </a:rPr>
              <a:t> means ‘to become heated with work’ or ‘with zeal for work’ </a:t>
            </a:r>
            <a:r>
              <a:rPr lang="en-US" dirty="0" err="1">
                <a:cs typeface="Segoe UI" pitchFamily="34" charset="0"/>
              </a:rPr>
              <a:t>Neh</a:t>
            </a:r>
            <a:r>
              <a:rPr lang="en-US" dirty="0">
                <a:cs typeface="Segoe UI" pitchFamily="34" charset="0"/>
              </a:rPr>
              <a:t> 3:20.”</a:t>
            </a:r>
          </a:p>
          <a:p>
            <a:pPr marL="0" indent="0">
              <a:spcBef>
                <a:spcPts val="0"/>
              </a:spcBef>
              <a:buNone/>
            </a:pPr>
            <a:r>
              <a:rPr lang="en-US" sz="2600" dirty="0">
                <a:cs typeface="Segoe UI" pitchFamily="34" charset="0"/>
              </a:rPr>
              <a:t>(Vine’s Expository Dictionary of Biblical Words)</a:t>
            </a:r>
            <a:endParaRPr lang="en-US" i="1" dirty="0">
              <a:cs typeface="Segoe UI" pitchFamily="34" charset="0"/>
            </a:endParaRP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Tree>
    <p:extLst>
      <p:ext uri="{BB962C8B-B14F-4D97-AF65-F5344CB8AC3E}">
        <p14:creationId xmlns:p14="http://schemas.microsoft.com/office/powerpoint/2010/main" val="1524632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7"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7" presetClass="entr" presetSubtype="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7" presetClass="entr" presetSubtype="0" fill="hold" nodeType="afterEffect">
                                  <p:stCondLst>
                                    <p:cond delay="50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8963"/>
            <a:ext cx="8229600" cy="1446550"/>
          </a:xfrm>
        </p:spPr>
        <p:txBody>
          <a:bodyPr>
            <a:spAutoFit/>
          </a:bodyPr>
          <a:lstStyle/>
          <a:p>
            <a:r>
              <a:rPr lang="en-US" dirty="0"/>
              <a:t>Definition of “Anger” in the</a:t>
            </a:r>
            <a:br>
              <a:rPr lang="en-US" dirty="0"/>
            </a:br>
            <a:r>
              <a:rPr lang="en-US" dirty="0"/>
              <a:t>New Testament</a:t>
            </a:r>
          </a:p>
        </p:txBody>
      </p:sp>
      <p:sp>
        <p:nvSpPr>
          <p:cNvPr id="3" name="Content Placeholder 2"/>
          <p:cNvSpPr>
            <a:spLocks noGrp="1"/>
          </p:cNvSpPr>
          <p:nvPr>
            <p:ph idx="1"/>
          </p:nvPr>
        </p:nvSpPr>
        <p:spPr>
          <a:xfrm>
            <a:off x="75414" y="1811220"/>
            <a:ext cx="8974318" cy="5004447"/>
          </a:xfrm>
        </p:spPr>
        <p:txBody>
          <a:bodyPr wrap="square">
            <a:spAutoFit/>
          </a:bodyPr>
          <a:lstStyle/>
          <a:p>
            <a:pPr>
              <a:buNone/>
            </a:pPr>
            <a:r>
              <a:rPr lang="en-US" sz="2800" i="1" baseline="0" dirty="0"/>
              <a:t>“</a:t>
            </a:r>
            <a:r>
              <a:rPr lang="en-US" sz="2800" i="1" u="sng" baseline="0" dirty="0" err="1"/>
              <a:t>thumos</a:t>
            </a:r>
            <a:r>
              <a:rPr lang="en-US" sz="2800" i="1" baseline="0" dirty="0"/>
              <a:t> </a:t>
            </a:r>
            <a:r>
              <a:rPr lang="en-US" sz="2800" baseline="0" dirty="0"/>
              <a:t>– speaks of a turbulent commotion, the boiling agitation of the feelings, passion, anger forthwith boiling up and soon subsiding, which is forbidden in Eph 4:31.</a:t>
            </a:r>
          </a:p>
          <a:p>
            <a:pPr>
              <a:buNone/>
            </a:pPr>
            <a:r>
              <a:rPr lang="en-US" sz="2800" i="1" baseline="0" dirty="0"/>
              <a:t>“</a:t>
            </a:r>
            <a:r>
              <a:rPr lang="en-US" sz="2800" i="1" u="sng" baseline="0" dirty="0" err="1"/>
              <a:t>parorgismos</a:t>
            </a:r>
            <a:r>
              <a:rPr lang="en-US" sz="2800" i="1" baseline="0" dirty="0"/>
              <a:t> </a:t>
            </a:r>
            <a:r>
              <a:rPr lang="en-US" sz="2800" baseline="0" dirty="0"/>
              <a:t>– translated </a:t>
            </a:r>
            <a:r>
              <a:rPr lang="en-US" sz="2800" dirty="0"/>
              <a:t>‘</a:t>
            </a:r>
            <a:r>
              <a:rPr lang="en-US" sz="2800" baseline="0" dirty="0"/>
              <a:t>wrath’ in Eph. 4:26, is also forbidden. It refers to anger that is accompanied by irritation, exasperation, embitterment.</a:t>
            </a:r>
          </a:p>
          <a:p>
            <a:pPr>
              <a:buNone/>
            </a:pPr>
            <a:r>
              <a:rPr lang="en-US" sz="2800" i="1" baseline="0" dirty="0"/>
              <a:t>“</a:t>
            </a:r>
            <a:r>
              <a:rPr lang="en-US" sz="2800" i="1" u="sng" baseline="0" dirty="0" err="1"/>
              <a:t>orge</a:t>
            </a:r>
            <a:r>
              <a:rPr lang="en-US" sz="2800" i="1" baseline="0" dirty="0"/>
              <a:t> </a:t>
            </a:r>
            <a:r>
              <a:rPr lang="en-US" sz="2800" baseline="0" dirty="0"/>
              <a:t>– is an anger which is an abiding and settled habit of the mind that is aroused under certain conditions. This is the anger spoken of in the words, ‘be ye angry.’ Trench says ‘Under certain conditions, (anger) is a righteous passion’” </a:t>
            </a:r>
            <a:r>
              <a:rPr lang="en-US" sz="2400" dirty="0"/>
              <a:t>(</a:t>
            </a:r>
            <a:r>
              <a:rPr lang="en-US" sz="2400" baseline="0" dirty="0" err="1"/>
              <a:t>Wuest’s</a:t>
            </a:r>
            <a:r>
              <a:rPr lang="en-US" sz="2400" baseline="0" dirty="0"/>
              <a:t> Word Studies)</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6959"/>
            <a:ext cx="8229600" cy="769441"/>
          </a:xfrm>
        </p:spPr>
        <p:txBody>
          <a:bodyPr>
            <a:spAutoFit/>
          </a:bodyPr>
          <a:lstStyle/>
          <a:p>
            <a:r>
              <a:rPr lang="en-US" dirty="0">
                <a:latin typeface="Segoe UI Semibold" pitchFamily="34" charset="0"/>
                <a:cs typeface="Segoe UI Semibold" pitchFamily="34" charset="0"/>
              </a:rPr>
              <a:t>Displays of Anger</a:t>
            </a:r>
          </a:p>
        </p:txBody>
      </p:sp>
      <p:sp>
        <p:nvSpPr>
          <p:cNvPr id="3" name="Content Placeholder 2"/>
          <p:cNvSpPr>
            <a:spLocks noGrp="1"/>
          </p:cNvSpPr>
          <p:nvPr>
            <p:ph idx="1"/>
          </p:nvPr>
        </p:nvSpPr>
        <p:spPr>
          <a:xfrm>
            <a:off x="457200" y="1828800"/>
            <a:ext cx="8229600" cy="1668149"/>
          </a:xfrm>
        </p:spPr>
        <p:txBody>
          <a:bodyPr>
            <a:spAutoFit/>
          </a:bodyPr>
          <a:lstStyle/>
          <a:p>
            <a:r>
              <a:rPr lang="en-US" dirty="0">
                <a:cs typeface="Segoe UI" pitchFamily="34" charset="0"/>
              </a:rPr>
              <a:t>Politics and anger. Proverbs 22:8</a:t>
            </a:r>
          </a:p>
          <a:p>
            <a:r>
              <a:rPr lang="en-US" dirty="0">
                <a:cs typeface="Segoe UI" pitchFamily="34" charset="0"/>
              </a:rPr>
              <a:t>Our character and disposition must be different from the world. James 1:20</a:t>
            </a: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pic>
        <p:nvPicPr>
          <p:cNvPr id="5" name="Picture 2" descr="http://i.dailymail.co.uk/i/pix/2011/05/12/article-1386346-0C069BC600000578-500_468x286.jpg"/>
          <p:cNvPicPr>
            <a:picLocks noChangeAspect="1" noChangeArrowheads="1"/>
          </p:cNvPicPr>
          <p:nvPr/>
        </p:nvPicPr>
        <p:blipFill>
          <a:blip r:embed="rId3" cstate="print"/>
          <a:srcRect/>
          <a:stretch>
            <a:fillRect/>
          </a:stretch>
        </p:blipFill>
        <p:spPr bwMode="auto">
          <a:xfrm>
            <a:off x="1238250" y="3553903"/>
            <a:ext cx="6210299" cy="3200400"/>
          </a:xfrm>
          <a:prstGeom prst="rect">
            <a:avLst/>
          </a:prstGeom>
          <a:noFill/>
          <a:ln>
            <a:solidFill>
              <a:schemeClr val="tx1"/>
            </a:solidFill>
          </a:ln>
        </p:spPr>
      </p:pic>
    </p:spTree>
    <p:extLst>
      <p:ext uri="{BB962C8B-B14F-4D97-AF65-F5344CB8AC3E}">
        <p14:creationId xmlns:p14="http://schemas.microsoft.com/office/powerpoint/2010/main" val="306547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11" y="621980"/>
            <a:ext cx="9133788" cy="769441"/>
          </a:xfrm>
        </p:spPr>
        <p:txBody>
          <a:bodyPr wrap="square">
            <a:spAutoFit/>
          </a:bodyPr>
          <a:lstStyle/>
          <a:p>
            <a:r>
              <a:rPr lang="en-US" dirty="0">
                <a:latin typeface="Segoe UI Semibold" panose="020B0702040204020203" pitchFamily="34" charset="0"/>
                <a:cs typeface="Segoe UI Semibold" pitchFamily="34" charset="0"/>
              </a:rPr>
              <a:t>Summary … </a:t>
            </a:r>
            <a:r>
              <a:rPr lang="en-US" u="sng" dirty="0">
                <a:latin typeface="Segoe UI Semibold" panose="020B0702040204020203" pitchFamily="34" charset="0"/>
                <a:ea typeface="Times New Roman" panose="02020603050405020304" pitchFamily="18" charset="0"/>
                <a:cs typeface="Segoe UI Semibold" panose="020B0702040204020203" pitchFamily="34" charset="0"/>
              </a:rPr>
              <a:t>Let God take care of it</a:t>
            </a:r>
            <a:r>
              <a:rPr lang="en-US" dirty="0">
                <a:latin typeface="Segoe UI Semibold" panose="020B0702040204020203" pitchFamily="34" charset="0"/>
                <a:ea typeface="Times New Roman" panose="02020603050405020304" pitchFamily="18" charset="0"/>
                <a:cs typeface="Segoe UI Semibold" panose="020B0702040204020203" pitchFamily="34" charset="0"/>
              </a:rPr>
              <a:t>. </a:t>
            </a:r>
            <a:endParaRPr lang="en-US" dirty="0">
              <a:latin typeface="Segoe UI Semibold" panose="020B0702040204020203" pitchFamily="34" charset="0"/>
              <a:cs typeface="Segoe UI Semibold" pitchFamily="34" charset="0"/>
            </a:endParaRPr>
          </a:p>
        </p:txBody>
      </p:sp>
      <p:sp>
        <p:nvSpPr>
          <p:cNvPr id="4" name="Slide Number Placeholder 3"/>
          <p:cNvSpPr>
            <a:spLocks noGrp="1"/>
          </p:cNvSpPr>
          <p:nvPr>
            <p:ph type="sldNum" sz="quarter" idx="12"/>
          </p:nvPr>
        </p:nvSpPr>
        <p:spPr>
          <a:xfrm>
            <a:off x="7086600" y="6553200"/>
            <a:ext cx="1905000" cy="30480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9C56EAC-D8AB-4697-843D-4B97ABDAD91E}" type="slidenum">
              <a:rPr kumimoji="0" lang="en-US" sz="1000" b="0" i="0" u="none" strike="noStrike" kern="1200" cap="none" spc="0" normalizeH="0" baseline="0" noProof="0" smtClean="0">
                <a:ln>
                  <a:noFill/>
                </a:ln>
                <a:solidFill>
                  <a:srgbClr val="000000"/>
                </a:solidFill>
                <a:effectLst/>
                <a:uLnTx/>
                <a:uFillTx/>
                <a:latin typeface="Segoe UI" pitchFamily="34" charset="0"/>
                <a:ea typeface="+mn-ea"/>
                <a:cs typeface="Segoe UI"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000" b="0" i="0" u="none" strike="noStrike" kern="1200" cap="none" spc="0" normalizeH="0" baseline="0" noProof="0">
              <a:ln>
                <a:noFill/>
              </a:ln>
              <a:solidFill>
                <a:srgbClr val="000000"/>
              </a:solidFill>
              <a:effectLst/>
              <a:uLnTx/>
              <a:uFillTx/>
              <a:latin typeface="Segoe UI" pitchFamily="34" charset="0"/>
              <a:ea typeface="+mn-ea"/>
              <a:cs typeface="Segoe UI" pitchFamily="34" charset="0"/>
            </a:endParaRPr>
          </a:p>
        </p:txBody>
      </p:sp>
      <p:sp>
        <p:nvSpPr>
          <p:cNvPr id="7" name="Content Placeholder 6">
            <a:extLst>
              <a:ext uri="{FF2B5EF4-FFF2-40B4-BE49-F238E27FC236}">
                <a16:creationId xmlns:a16="http://schemas.microsoft.com/office/drawing/2014/main" id="{E1A57134-D904-0625-2B9F-BC82166AFC53}"/>
              </a:ext>
            </a:extLst>
          </p:cNvPr>
          <p:cNvSpPr>
            <a:spLocks noGrp="1"/>
          </p:cNvSpPr>
          <p:nvPr>
            <p:ph idx="1"/>
          </p:nvPr>
        </p:nvSpPr>
        <p:spPr>
          <a:xfrm>
            <a:off x="228600" y="1828800"/>
            <a:ext cx="8686800" cy="3745384"/>
          </a:xfrm>
        </p:spPr>
        <p:txBody>
          <a:bodyPr>
            <a:spAutoFit/>
          </a:bodyPr>
          <a:lstStyle/>
          <a:p>
            <a:pPr marL="685800">
              <a:lnSpc>
                <a:spcPct val="107000"/>
              </a:lnSpc>
              <a:spcBef>
                <a:spcPts val="0"/>
              </a:spcBef>
              <a:spcAft>
                <a:spcPts val="0"/>
              </a:spcAft>
            </a:pPr>
            <a:r>
              <a:rPr lang="en-US" dirty="0">
                <a:solidFill>
                  <a:srgbClr val="000000"/>
                </a:solidFill>
                <a:effectLst/>
                <a:ea typeface="Times New Roman" panose="02020603050405020304" pitchFamily="18" charset="0"/>
                <a:cs typeface="Times New Roman" panose="02020603050405020304" pitchFamily="18" charset="0"/>
              </a:rPr>
              <a:t>Leave it in His hands. Why?</a:t>
            </a:r>
            <a:br>
              <a:rPr lang="en-US" dirty="0">
                <a:solidFill>
                  <a:srgbClr val="000000"/>
                </a:solidFill>
                <a:effectLst/>
                <a:ea typeface="Times New Roman" panose="02020603050405020304" pitchFamily="18" charset="0"/>
                <a:cs typeface="Times New Roman" panose="02020603050405020304" pitchFamily="18" charset="0"/>
              </a:rPr>
            </a:br>
            <a:r>
              <a:rPr lang="en-US" dirty="0">
                <a:solidFill>
                  <a:srgbClr val="000000"/>
                </a:solidFill>
                <a:effectLst/>
                <a:ea typeface="Times New Roman" panose="02020603050405020304" pitchFamily="18" charset="0"/>
                <a:cs typeface="Times New Roman" panose="02020603050405020304" pitchFamily="18" charset="0"/>
              </a:rPr>
              <a:t>Romans 12:17-19</a:t>
            </a:r>
          </a:p>
          <a:p>
            <a:pPr marL="685800">
              <a:lnSpc>
                <a:spcPct val="107000"/>
              </a:lnSpc>
              <a:spcBef>
                <a:spcPts val="0"/>
              </a:spcBef>
              <a:spcAft>
                <a:spcPts val="0"/>
              </a:spcAft>
            </a:pPr>
            <a:r>
              <a:rPr lang="en-US" dirty="0">
                <a:solidFill>
                  <a:srgbClr val="000000"/>
                </a:solidFill>
                <a:effectLst/>
                <a:ea typeface="Times New Roman" panose="02020603050405020304" pitchFamily="18" charset="0"/>
                <a:cs typeface="Times New Roman" panose="02020603050405020304" pitchFamily="18" charset="0"/>
              </a:rPr>
              <a:t>Psalms 37:2 – they shall soon be cut down.</a:t>
            </a:r>
            <a:endParaRPr lang="en-US" dirty="0">
              <a:effectLst/>
              <a:ea typeface="Calibri" panose="020F0502020204030204" pitchFamily="34" charset="0"/>
              <a:cs typeface="Times New Roman" panose="02020603050405020304" pitchFamily="18" charset="0"/>
            </a:endParaRPr>
          </a:p>
          <a:p>
            <a:pPr marL="685800" marR="0">
              <a:lnSpc>
                <a:spcPct val="107000"/>
              </a:lnSpc>
              <a:spcBef>
                <a:spcPts val="0"/>
              </a:spcBef>
              <a:spcAft>
                <a:spcPts val="0"/>
              </a:spcAft>
            </a:pPr>
            <a:r>
              <a:rPr lang="en-US" dirty="0">
                <a:solidFill>
                  <a:srgbClr val="000000"/>
                </a:solidFill>
                <a:effectLst/>
                <a:ea typeface="Times New Roman" panose="02020603050405020304" pitchFamily="18" charset="0"/>
                <a:cs typeface="Times New Roman" panose="02020603050405020304" pitchFamily="18" charset="0"/>
              </a:rPr>
              <a:t>So how do we deal with the ungodly?</a:t>
            </a:r>
          </a:p>
          <a:p>
            <a:pPr marL="1123950" lvl="1">
              <a:lnSpc>
                <a:spcPct val="107000"/>
              </a:lnSpc>
              <a:spcBef>
                <a:spcPts val="0"/>
              </a:spcBef>
              <a:spcAft>
                <a:spcPts val="0"/>
              </a:spcAft>
            </a:pPr>
            <a:r>
              <a:rPr lang="en-US" sz="3200" dirty="0">
                <a:solidFill>
                  <a:srgbClr val="000000"/>
                </a:solidFill>
                <a:effectLst/>
                <a:ea typeface="Times New Roman" panose="02020603050405020304" pitchFamily="18" charset="0"/>
                <a:cs typeface="Times New Roman" panose="02020603050405020304" pitchFamily="18" charset="0"/>
              </a:rPr>
              <a:t>By living godly lives. (Titus 2:11-12)</a:t>
            </a:r>
          </a:p>
          <a:p>
            <a:pPr marL="685800" marR="0">
              <a:lnSpc>
                <a:spcPct val="107000"/>
              </a:lnSpc>
              <a:spcBef>
                <a:spcPts val="0"/>
              </a:spcBef>
              <a:spcAft>
                <a:spcPts val="0"/>
              </a:spcAft>
            </a:pPr>
            <a:r>
              <a:rPr lang="en-US" dirty="0">
                <a:solidFill>
                  <a:srgbClr val="000000"/>
                </a:solidFill>
                <a:effectLst/>
                <a:ea typeface="Times New Roman" panose="02020603050405020304" pitchFamily="18" charset="0"/>
                <a:cs typeface="Times New Roman" panose="02020603050405020304" pitchFamily="18" charset="0"/>
              </a:rPr>
              <a:t>In these verses David notes:</a:t>
            </a:r>
            <a:endParaRPr lang="en-US" dirty="0">
              <a:effectLst/>
              <a:ea typeface="Calibri" panose="020F0502020204030204" pitchFamily="34" charset="0"/>
              <a:cs typeface="Times New Roman" panose="02020603050405020304" pitchFamily="18" charset="0"/>
            </a:endParaRPr>
          </a:p>
          <a:p>
            <a:pPr marL="781050" lvl="1" indent="-342900">
              <a:lnSpc>
                <a:spcPct val="107000"/>
              </a:lnSpc>
              <a:spcBef>
                <a:spcPts val="0"/>
              </a:spcBef>
              <a:spcAft>
                <a:spcPts val="0"/>
              </a:spcAft>
            </a:pPr>
            <a:r>
              <a:rPr lang="en-US" sz="3200" dirty="0">
                <a:solidFill>
                  <a:srgbClr val="000000"/>
                </a:solidFill>
                <a:effectLst/>
                <a:ea typeface="Times New Roman" panose="02020603050405020304" pitchFamily="18" charset="0"/>
                <a:cs typeface="Times New Roman" panose="02020603050405020304" pitchFamily="18" charset="0"/>
              </a:rPr>
              <a:t>Trust in the Lord and do good (Psalms 37:3)</a:t>
            </a:r>
            <a:endParaRPr lang="en-US"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6358067"/>
      </p:ext>
    </p:extLst>
  </p:cSld>
  <p:clrMapOvr>
    <a:masterClrMapping/>
  </p:clrMapOvr>
</p:sld>
</file>

<file path=ppt/theme/theme1.xml><?xml version="1.0" encoding="utf-8"?>
<a:theme xmlns:a="http://schemas.openxmlformats.org/drawingml/2006/main" name="Quadrant design template">
  <a:themeElements>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Office Theme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Office Theme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Office Theme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Office Theme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Office Theme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518</TotalTime>
  <Words>1321</Words>
  <Application>Microsoft Office PowerPoint</Application>
  <PresentationFormat>On-screen Show (4:3)</PresentationFormat>
  <Paragraphs>98</Paragraphs>
  <Slides>9</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Segoe UI</vt:lpstr>
      <vt:lpstr>Segoe UI Semibold</vt:lpstr>
      <vt:lpstr>Times New Roman</vt:lpstr>
      <vt:lpstr>Wingdings</vt:lpstr>
      <vt:lpstr>Quadrant design template</vt:lpstr>
      <vt:lpstr>When Anger Rules</vt:lpstr>
      <vt:lpstr>Introduction</vt:lpstr>
      <vt:lpstr>Introduction</vt:lpstr>
      <vt:lpstr>Anger: (Hebrew Word)</vt:lpstr>
      <vt:lpstr>Anger: (Hebrew Word)</vt:lpstr>
      <vt:lpstr>Anger: (Hebrew Word)</vt:lpstr>
      <vt:lpstr>Definition of “Anger” in the New Testament</vt:lpstr>
      <vt:lpstr>Displays of Anger</vt:lpstr>
      <vt:lpstr>Summary … Let God take care of it.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Anger Rules</dc:title>
  <dc:creator>mgalloway2715@gmail.com</dc:creator>
  <cp:lastModifiedBy>Richard Lidh</cp:lastModifiedBy>
  <cp:revision>16</cp:revision>
  <cp:lastPrinted>2022-11-09T04:24:00Z</cp:lastPrinted>
  <dcterms:created xsi:type="dcterms:W3CDTF">2022-11-02T18:25:38Z</dcterms:created>
  <dcterms:modified xsi:type="dcterms:W3CDTF">2022-11-09T04:24:22Z</dcterms:modified>
</cp:coreProperties>
</file>